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7" r:id="rId2"/>
    <p:sldId id="261" r:id="rId3"/>
    <p:sldId id="263" r:id="rId4"/>
    <p:sldId id="298" r:id="rId5"/>
    <p:sldId id="293" r:id="rId6"/>
    <p:sldId id="294" r:id="rId7"/>
    <p:sldId id="262" r:id="rId8"/>
    <p:sldId id="319" r:id="rId9"/>
    <p:sldId id="320" r:id="rId10"/>
    <p:sldId id="316" r:id="rId11"/>
    <p:sldId id="259" r:id="rId12"/>
    <p:sldId id="266" r:id="rId13"/>
    <p:sldId id="311" r:id="rId14"/>
    <p:sldId id="307" r:id="rId15"/>
    <p:sldId id="310" r:id="rId16"/>
    <p:sldId id="313" r:id="rId17"/>
    <p:sldId id="264" r:id="rId18"/>
    <p:sldId id="295" r:id="rId19"/>
    <p:sldId id="267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96" r:id="rId29"/>
    <p:sldId id="280" r:id="rId30"/>
    <p:sldId id="314" r:id="rId31"/>
    <p:sldId id="282" r:id="rId32"/>
    <p:sldId id="283" r:id="rId33"/>
    <p:sldId id="284" r:id="rId34"/>
    <p:sldId id="285" r:id="rId35"/>
    <p:sldId id="287" r:id="rId36"/>
    <p:sldId id="315" r:id="rId37"/>
    <p:sldId id="286" r:id="rId38"/>
    <p:sldId id="288" r:id="rId39"/>
    <p:sldId id="289" r:id="rId40"/>
    <p:sldId id="290" r:id="rId41"/>
    <p:sldId id="291" r:id="rId42"/>
    <p:sldId id="292" r:id="rId43"/>
    <p:sldId id="321" r:id="rId44"/>
    <p:sldId id="322" r:id="rId45"/>
    <p:sldId id="260" r:id="rId46"/>
    <p:sldId id="317" r:id="rId47"/>
    <p:sldId id="318" r:id="rId48"/>
    <p:sldId id="300" r:id="rId49"/>
    <p:sldId id="301" r:id="rId50"/>
    <p:sldId id="306" r:id="rId51"/>
    <p:sldId id="303" r:id="rId52"/>
    <p:sldId id="304" r:id="rId53"/>
    <p:sldId id="305" r:id="rId54"/>
    <p:sldId id="302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886E7-BD43-4F7B-8B91-7886888A5E5F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46BCA-30C2-40DE-B4ED-C3FCCFF0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BBF5-2ED9-4B77-B1A2-739B9AB4B81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E6AFF-504F-4025-BF66-254B86A53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1863" y="930227"/>
            <a:ext cx="4145243" cy="3186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622" tIns="41811" rIns="83622" bIns="41811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9602" y="4425181"/>
            <a:ext cx="4876925" cy="35360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KLA induces substantial increases in the amounts of multiple cellular sphingolipids. RAW264.7 cells were incubated with vehicle control (PBS) or KLA (100 ng/ml). Following 24 h of treatment, cells were harvested for lipid extraction and analysis by LC ESI-MS/MS. The number of million molecules per cell for each sphingolipid species is shown for control (upper number) and KLA (lower number)-treated cells with heat map coloration to illustrate the fold change of each subspecies. Data represent the means (n = 9).</a:t>
            </a:r>
          </a:p>
        </p:txBody>
      </p:sp>
    </p:spTree>
    <p:extLst>
      <p:ext uri="{BB962C8B-B14F-4D97-AF65-F5344CB8AC3E}">
        <p14:creationId xmlns:p14="http://schemas.microsoft.com/office/powerpoint/2010/main" val="370174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4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785" y="704850"/>
            <a:ext cx="7813677" cy="5509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Pathway and network analysis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(Ways to interpret biological data)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Amin Momin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McCombs Institute for the Early Detection and Treatment of Cancer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MD Anderson cancer center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INTRODUCTION TO BIOINFORMATICS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December 6</a:t>
            </a:r>
            <a:r>
              <a:rPr lang="en-US" sz="2000" b="1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84520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8964" y="297180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address this ?</a:t>
            </a:r>
          </a:p>
        </p:txBody>
      </p:sp>
    </p:spTree>
    <p:extLst>
      <p:ext uri="{BB962C8B-B14F-4D97-AF65-F5344CB8AC3E}">
        <p14:creationId xmlns:p14="http://schemas.microsoft.com/office/powerpoint/2010/main" val="117863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312" y="572155"/>
            <a:ext cx="8460393" cy="54476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Two common approaches </a:t>
            </a: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Pathway Maps : They are predefined relationships based on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previous knowledge. Maps have a well defined (consensus) structure.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Information is usually obtained from a single database / repository.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Signaling pathway, biochemical pathway, disease specific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Pathways (KEGG, BioCarta, Reactome, etc)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Biological networks : Constructed </a:t>
            </a:r>
            <a:r>
              <a:rPr lang="en-US" b="1" i="1" dirty="0">
                <a:latin typeface="Arial" pitchFamily="34" charset="0"/>
                <a:cs typeface="Arial" pitchFamily="34" charset="0"/>
                <a:sym typeface="Wingdings" pitchFamily="2" charset="2"/>
              </a:rPr>
              <a:t>de novo </a:t>
            </a: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based on the types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of information measured, context of the experiment and nature of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knowledge database employed. Combine information from multiple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sources, both experimentally validated and predicted.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TF regulatory networks, epigenetic regulation, miR- mRNA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networks, gene metabolite networks (STRING-DB, miRbase, tarbase, 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              ENCODE, Transfac, other pathway databases mentioned above)</a:t>
            </a:r>
          </a:p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889"/>
            <a:ext cx="9144000" cy="59375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Popular Pathway Analysis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6503" y="1228725"/>
            <a:ext cx="7731644" cy="448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Ingenuity Pathway Analysis (Ingenuity Systems)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MetaCore (Thomson Reuters GeneGo)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DAVID (open source)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GenMapp/Pathvisio (UCSF)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Cytoscape (ISB/UCSD)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Reactome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(OICR/NYGenome/EBI)</a:t>
            </a:r>
          </a:p>
        </p:txBody>
      </p:sp>
    </p:spTree>
    <p:extLst>
      <p:ext uri="{BB962C8B-B14F-4D97-AF65-F5344CB8AC3E}">
        <p14:creationId xmlns:p14="http://schemas.microsoft.com/office/powerpoint/2010/main" val="232081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76754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69693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5018"/>
            <a:ext cx="6400800" cy="312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57600"/>
            <a:ext cx="3200400" cy="278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6" y="3673136"/>
            <a:ext cx="49625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066800"/>
            <a:ext cx="2167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against STAT6 leads to increased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cholesterol synthesis in Lung cancer cell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441688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Dubey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dirty="0">
                <a:latin typeface="Arial" pitchFamily="34" charset="0"/>
                <a:cs typeface="Arial" pitchFamily="34" charset="0"/>
              </a:rPr>
              <a:t> One. 2011;6(12)</a:t>
            </a:r>
          </a:p>
        </p:txBody>
      </p:sp>
    </p:spTree>
    <p:extLst>
      <p:ext uri="{BB962C8B-B14F-4D97-AF65-F5344CB8AC3E}">
        <p14:creationId xmlns:p14="http://schemas.microsoft.com/office/powerpoint/2010/main" val="272459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6" y="228600"/>
            <a:ext cx="4640262" cy="29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7200" y="381640"/>
            <a:ext cx="3484560" cy="8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b="1" dirty="0">
                <a:latin typeface="Arial" charset="0"/>
              </a:rPr>
              <a:t>KLA induces substantial increases in the amounts of multiple cellular sphingolipids.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3" y="2819400"/>
            <a:ext cx="4591366" cy="343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0" y="6522337"/>
            <a:ext cx="4495800" cy="4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dirty="0">
                <a:latin typeface="Arial" charset="0"/>
              </a:rPr>
              <a:t>Sims K et al. J. Biol. Chem. 2010;285:38568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0" y="3809999"/>
            <a:ext cx="3897724" cy="193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9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876" y="381000"/>
            <a:ext cx="876477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Caveats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Pathways from different sources vary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KEGG,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Wikipathways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NCI pathways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 nomenclature differ between resources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and maps are updated regularly; may alter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results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 of different statistical tests; fishers exact test, z-scores,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heuristic filter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Resources are biased towards well studied areas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6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99157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Ingenuity pathway analysis – Core analysis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(Canonical pathways)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Preparation of data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Upload of dataset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Setting up core analysis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Looking up the results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Summary	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Canonical pathways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Network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Biological processes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Upstream regulators</a:t>
            </a:r>
          </a:p>
        </p:txBody>
      </p:sp>
    </p:spTree>
    <p:extLst>
      <p:ext uri="{BB962C8B-B14F-4D97-AF65-F5344CB8AC3E}">
        <p14:creationId xmlns:p14="http://schemas.microsoft.com/office/powerpoint/2010/main" val="230706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46" y="464457"/>
            <a:ext cx="15001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IPA Help 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Page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578608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6292334"/>
            <a:ext cx="497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www.ingenuity.com/library/index.html</a:t>
            </a:r>
          </a:p>
        </p:txBody>
      </p:sp>
    </p:spTree>
    <p:extLst>
      <p:ext uri="{BB962C8B-B14F-4D97-AF65-F5344CB8AC3E}">
        <p14:creationId xmlns:p14="http://schemas.microsoft.com/office/powerpoint/2010/main" val="89925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" y="1295400"/>
            <a:ext cx="861908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28600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Original dataset from expression analysis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5975417" y="-1174815"/>
            <a:ext cx="622169" cy="5257800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1898717" y="234884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0800000">
            <a:off x="533400" y="2362200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9235" y="762000"/>
            <a:ext cx="1133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Identifiers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9806" y="773668"/>
            <a:ext cx="15981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2032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Genes or molecules</a:t>
            </a:r>
          </a:p>
        </p:txBody>
      </p:sp>
    </p:spTree>
    <p:extLst>
      <p:ext uri="{BB962C8B-B14F-4D97-AF65-F5344CB8AC3E}">
        <p14:creationId xmlns:p14="http://schemas.microsoft.com/office/powerpoint/2010/main" val="38336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83888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Next generation 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Whole exome, genome,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RNAseq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microRNA seq, ncRNA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Others: Methylation,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ChipSeq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Non-sequencing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Proteomics, metabolomics,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knockout, RPPA, drug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screening assay </a:t>
            </a:r>
          </a:p>
        </p:txBody>
      </p:sp>
    </p:spTree>
    <p:extLst>
      <p:ext uri="{BB962C8B-B14F-4D97-AF65-F5344CB8AC3E}">
        <p14:creationId xmlns:p14="http://schemas.microsoft.com/office/powerpoint/2010/main" val="236637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2396"/>
            <a:ext cx="8124825" cy="565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53590"/>
            <a:ext cx="3448050" cy="327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838200" y="68580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menu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248025" y="205359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</p:spTree>
    <p:extLst>
      <p:ext uri="{BB962C8B-B14F-4D97-AF65-F5344CB8AC3E}">
        <p14:creationId xmlns:p14="http://schemas.microsoft.com/office/powerpoint/2010/main" val="22353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907436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2667000"/>
            <a:ext cx="72390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2639"/>
            <a:ext cx="3635704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7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4" y="996787"/>
            <a:ext cx="7848600" cy="563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2425831" y="1755695"/>
            <a:ext cx="622169" cy="1676401"/>
          </a:xfrm>
          <a:prstGeom prst="rightBrace">
            <a:avLst>
              <a:gd name="adj1" fmla="val 19815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62000" y="3813093"/>
            <a:ext cx="65532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866629">
            <a:off x="7874658" y="5102576"/>
            <a:ext cx="337679" cy="1295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9" y="2593895"/>
            <a:ext cx="3725091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24579" y="228600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Basic core analysis</a:t>
            </a:r>
          </a:p>
        </p:txBody>
      </p:sp>
    </p:spTree>
    <p:extLst>
      <p:ext uri="{BB962C8B-B14F-4D97-AF65-F5344CB8AC3E}">
        <p14:creationId xmlns:p14="http://schemas.microsoft.com/office/powerpoint/2010/main" val="35083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56062"/>
            <a:ext cx="7772400" cy="56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30480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Results summary</a:t>
            </a:r>
          </a:p>
        </p:txBody>
      </p:sp>
    </p:spTree>
    <p:extLst>
      <p:ext uri="{BB962C8B-B14F-4D97-AF65-F5344CB8AC3E}">
        <p14:creationId xmlns:p14="http://schemas.microsoft.com/office/powerpoint/2010/main" val="1205818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2" y="838200"/>
            <a:ext cx="8563638" cy="49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304800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Functional enrichment</a:t>
            </a:r>
          </a:p>
        </p:txBody>
      </p:sp>
    </p:spTree>
    <p:extLst>
      <p:ext uri="{BB962C8B-B14F-4D97-AF65-F5344CB8AC3E}">
        <p14:creationId xmlns:p14="http://schemas.microsoft.com/office/powerpoint/2010/main" val="258378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990600"/>
            <a:ext cx="8329688" cy="50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300335"/>
            <a:ext cx="7018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Canonical pathways (metabolic and signaling) </a:t>
            </a:r>
          </a:p>
        </p:txBody>
      </p:sp>
    </p:spTree>
    <p:extLst>
      <p:ext uri="{BB962C8B-B14F-4D97-AF65-F5344CB8AC3E}">
        <p14:creationId xmlns:p14="http://schemas.microsoft.com/office/powerpoint/2010/main" val="5057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150851" cy="43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76535"/>
            <a:ext cx="837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Upstream regulators (topology based pathway analysis)</a:t>
            </a:r>
          </a:p>
        </p:txBody>
      </p:sp>
    </p:spTree>
    <p:extLst>
      <p:ext uri="{BB962C8B-B14F-4D97-AF65-F5344CB8AC3E}">
        <p14:creationId xmlns:p14="http://schemas.microsoft.com/office/powerpoint/2010/main" val="9948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2"/>
            <a:ext cx="8534400" cy="197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457200"/>
            <a:ext cx="476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 with data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78438"/>
            <a:ext cx="5643562" cy="41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 rot="17145618">
            <a:off x="2037120" y="1953157"/>
            <a:ext cx="285723" cy="29260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90600"/>
            <a:ext cx="68770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1400" y="61410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IPA training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1885950" y="1209675"/>
            <a:ext cx="1676400" cy="381000"/>
          </a:xfrm>
          <a:prstGeom prst="wedgeRoundRectCallout">
            <a:avLst>
              <a:gd name="adj1" fmla="val -34469"/>
              <a:gd name="adj2" fmla="val 1787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Analysis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381000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Steps in 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37941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590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Building custom network between genes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and molecules</a:t>
            </a:r>
          </a:p>
        </p:txBody>
      </p:sp>
    </p:spTree>
    <p:extLst>
      <p:ext uri="{BB962C8B-B14F-4D97-AF65-F5344CB8AC3E}">
        <p14:creationId xmlns:p14="http://schemas.microsoft.com/office/powerpoint/2010/main" val="25085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337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Standard analysis workflow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Obtain the data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Normalize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Identify altered genes, proteins and other molecules (probably phenotype)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Graphical representation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4077813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33485"/>
            <a:ext cx="6914072" cy="489364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do this?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Have a clear biological hypothesis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Select the appropriate workflow/algorithm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Specify types of relationship to include: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direct, indirect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to be used for edges of the network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Experimentally validated or prediction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696200" cy="537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4932"/>
            <a:ext cx="5853112" cy="4762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5241" y="632460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Any kind of biological molecule having relationship within the databases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72534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Export list of molecules into a pathway</a:t>
            </a:r>
          </a:p>
        </p:txBody>
      </p:sp>
    </p:spTree>
    <p:extLst>
      <p:ext uri="{BB962C8B-B14F-4D97-AF65-F5344CB8AC3E}">
        <p14:creationId xmlns:p14="http://schemas.microsoft.com/office/powerpoint/2010/main" val="39378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14338"/>
            <a:ext cx="7410450" cy="602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990600"/>
            <a:ext cx="952500" cy="2209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305300" y="1257300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options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781840" y="1316665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setting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96000" y="1271477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Layout</a:t>
            </a:r>
          </a:p>
        </p:txBody>
      </p:sp>
    </p:spTree>
    <p:extLst>
      <p:ext uri="{BB962C8B-B14F-4D97-AF65-F5344CB8AC3E}">
        <p14:creationId xmlns:p14="http://schemas.microsoft.com/office/powerpoint/2010/main" val="25769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4048"/>
            <a:ext cx="8503268" cy="534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1167" y="1905000"/>
            <a:ext cx="2779233" cy="2252663"/>
            <a:chOff x="481012" y="1928811"/>
            <a:chExt cx="2779233" cy="2252663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2" y="2686049"/>
              <a:ext cx="2779233" cy="1495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481012" y="1981200"/>
              <a:ext cx="204788" cy="7048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24188" y="1928811"/>
              <a:ext cx="236057" cy="757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own Arrow 11"/>
          <p:cNvSpPr/>
          <p:nvPr/>
        </p:nvSpPr>
        <p:spPr>
          <a:xfrm rot="17145618">
            <a:off x="2213291" y="513715"/>
            <a:ext cx="274600" cy="1463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7761" y="228600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Network algorithm/workflow</a:t>
            </a:r>
          </a:p>
        </p:txBody>
      </p:sp>
    </p:spTree>
    <p:extLst>
      <p:ext uri="{BB962C8B-B14F-4D97-AF65-F5344CB8AC3E}">
        <p14:creationId xmlns:p14="http://schemas.microsoft.com/office/powerpoint/2010/main" val="26315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8" y="1076325"/>
            <a:ext cx="340508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6" y="1076325"/>
            <a:ext cx="3643423" cy="535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89" y="1076325"/>
            <a:ext cx="3571623" cy="535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076325"/>
            <a:ext cx="345757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228600"/>
            <a:ext cx="619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Algorithms to Build and modify networks</a:t>
            </a:r>
          </a:p>
        </p:txBody>
      </p:sp>
    </p:spTree>
    <p:extLst>
      <p:ext uri="{BB962C8B-B14F-4D97-AF65-F5344CB8AC3E}">
        <p14:creationId xmlns:p14="http://schemas.microsoft.com/office/powerpoint/2010/main" val="30615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6" descr="nrd2289-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914400"/>
            <a:ext cx="5672137" cy="5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6131" y="6127750"/>
            <a:ext cx="52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Reviews Drug Discovery 6, 391-403 (May 2007)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88876" y="301108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Map kinase signaling pathway</a:t>
            </a:r>
          </a:p>
        </p:txBody>
      </p:sp>
    </p:spTree>
    <p:extLst>
      <p:ext uri="{BB962C8B-B14F-4D97-AF65-F5344CB8AC3E}">
        <p14:creationId xmlns:p14="http://schemas.microsoft.com/office/powerpoint/2010/main" val="51723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971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What the relationship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other genes within the list ?</a:t>
            </a:r>
          </a:p>
        </p:txBody>
      </p:sp>
    </p:spTree>
    <p:extLst>
      <p:ext uri="{BB962C8B-B14F-4D97-AF65-F5344CB8AC3E}">
        <p14:creationId xmlns:p14="http://schemas.microsoft.com/office/powerpoint/2010/main" val="176896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91924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78767"/>
            <a:ext cx="722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downstream targets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24400" y="1828800"/>
            <a:ext cx="2438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53084" cy="487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Remove non transcription factors from targets</a:t>
            </a:r>
          </a:p>
        </p:txBody>
      </p:sp>
    </p:spTree>
    <p:extLst>
      <p:ext uri="{BB962C8B-B14F-4D97-AF65-F5344CB8AC3E}">
        <p14:creationId xmlns:p14="http://schemas.microsoft.com/office/powerpoint/2010/main" val="570903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90625"/>
            <a:ext cx="8157567" cy="49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 rot="2917834">
            <a:off x="3641844" y="1738335"/>
            <a:ext cx="237429" cy="275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4979080">
            <a:off x="3940248" y="3492741"/>
            <a:ext cx="244344" cy="2414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6" y="3597856"/>
            <a:ext cx="3200400" cy="186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7" y="2895600"/>
            <a:ext cx="3124200" cy="1724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62" y="1826206"/>
            <a:ext cx="3200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7124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path explorer and specify the setting for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8767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471009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21" y="969168"/>
            <a:ext cx="4972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6253" y="38100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Gene expression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4250" y="6248400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412605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595313"/>
            <a:ext cx="661987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233710" y="4572000"/>
            <a:ext cx="6648228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42975"/>
            <a:ext cx="65913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00335"/>
            <a:ext cx="812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Highlight molecules with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928821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914400"/>
            <a:ext cx="65341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Show the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4050504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2550" y="895350"/>
            <a:ext cx="7034803" cy="480131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/>
              <a:t>Hands on network construction tutorial</a:t>
            </a:r>
          </a:p>
          <a:p>
            <a:pPr algn="ctr"/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1) Question to address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(co-immunoprecipitation, expression correlation, TF binding)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2) Relevant data to analyze or experimental study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Proteomic , genomic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and Chip-seq)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3) Get relationships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(Use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experiemntal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data or databases/algorithms)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4) Prepare network graphs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(prepare networks using networkX, Cytoscape, etc)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5) Combine/integrate other datasets over the network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(Overlay other data using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cytoscape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72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28725"/>
            <a:ext cx="2459759" cy="1858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1266825"/>
            <a:ext cx="2993336" cy="1783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1266825"/>
            <a:ext cx="658300" cy="185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5375" y="3795053"/>
            <a:ext cx="1800824" cy="2308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sz="900" dirty="0"/>
              <a:t>Export simple tabular text output</a:t>
            </a:r>
          </a:p>
        </p:txBody>
      </p:sp>
      <p:sp>
        <p:nvSpPr>
          <p:cNvPr id="9" name="Arrow: Up 8"/>
          <p:cNvSpPr/>
          <p:nvPr/>
        </p:nvSpPr>
        <p:spPr>
          <a:xfrm rot="5400000">
            <a:off x="1962150" y="1952625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/>
          <p:cNvSpPr/>
          <p:nvPr/>
        </p:nvSpPr>
        <p:spPr>
          <a:xfrm rot="5400000">
            <a:off x="5076825" y="2019300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/>
          <p:cNvSpPr/>
          <p:nvPr/>
        </p:nvSpPr>
        <p:spPr>
          <a:xfrm rot="10740000">
            <a:off x="6842351" y="3306223"/>
            <a:ext cx="133350" cy="602573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4029075"/>
            <a:ext cx="4606222" cy="19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1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457200"/>
            <a:ext cx="689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Other bio-interpretation tools and approaches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25009"/>
            <a:ext cx="8221674" cy="30469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Topological analysis of pathway (knowledge) information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Comparison of quantitative trends across datasets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Example: Oncomine and NextBio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Better visualization of multi dimentional data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Example: Heatmaps, CIRCOS plot, HIVE plot, graphs,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pathway overlay etc</a:t>
            </a:r>
          </a:p>
        </p:txBody>
      </p:sp>
    </p:spTree>
    <p:extLst>
      <p:ext uri="{BB962C8B-B14F-4D97-AF65-F5344CB8AC3E}">
        <p14:creationId xmlns:p14="http://schemas.microsoft.com/office/powerpoint/2010/main" val="2589936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457200"/>
            <a:ext cx="720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Tissue specific expression of gene and proteins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6829"/>
            <a:ext cx="4425156" cy="528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978229"/>
            <a:ext cx="3733800" cy="201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83229"/>
            <a:ext cx="2902041" cy="37461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8600" y="1243139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CCLE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52720" y="3257885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BioGPS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0291" y="1224728"/>
            <a:ext cx="137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Protein Atlas</a:t>
            </a:r>
          </a:p>
        </p:txBody>
      </p:sp>
    </p:spTree>
    <p:extLst>
      <p:ext uri="{BB962C8B-B14F-4D97-AF65-F5344CB8AC3E}">
        <p14:creationId xmlns:p14="http://schemas.microsoft.com/office/powerpoint/2010/main" val="1585367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57200"/>
            <a:ext cx="769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Comparison of quantitative trends across datasets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4648200" cy="3585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90600"/>
            <a:ext cx="3542434" cy="5554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8678" y="990600"/>
            <a:ext cx="1150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Oncomine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2800" y="1059640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NextBio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66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066800"/>
            <a:ext cx="678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Thanks for attending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Acknowledgement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Ken Chen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Arvind Rao	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Nick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Nevin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8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3438"/>
            <a:ext cx="68865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63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847" y="376535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Copy Number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1938998"/>
            <a:ext cx="8305800" cy="2328202"/>
            <a:chOff x="746060" y="4419600"/>
            <a:chExt cx="8305800" cy="2328202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60" y="4419600"/>
              <a:ext cx="8305800" cy="232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98960" y="4572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98458" y="5955268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2368231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838200"/>
            <a:ext cx="68961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71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23913"/>
            <a:ext cx="68770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843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47725"/>
            <a:ext cx="68675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20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8200"/>
            <a:ext cx="68865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07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33438"/>
            <a:ext cx="68675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48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torial-fig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838201"/>
            <a:ext cx="5714999" cy="5638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1539" y="381000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Circos plots for sequencing studies</a:t>
            </a:r>
          </a:p>
        </p:txBody>
      </p:sp>
    </p:spTree>
    <p:extLst>
      <p:ext uri="{BB962C8B-B14F-4D97-AF65-F5344CB8AC3E}">
        <p14:creationId xmlns:p14="http://schemas.microsoft.com/office/powerpoint/2010/main" val="68146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77" y="1600200"/>
            <a:ext cx="89154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Does this explain the biology behind the changes ?</a:t>
            </a: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Probably Not </a:t>
            </a:r>
            <a:r>
              <a:rPr lang="en-US" sz="32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</a:t>
            </a: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58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262" y="342900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Growing trend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Perform “biological interpretation” on omics datasets</a:t>
            </a:r>
            <a:endParaRPr lang="en-US" sz="2400" b="1" dirty="0">
              <a:latin typeface="Wingdings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Integrate diverse platforms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Visualize results in meaningful format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7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63915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Challenges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Unfeasible to manually connect relationships between 100-1000’s of data points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Genes and other molecules don't work independently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Interpretation of results is influenced by the biological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    context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12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9279</TotalTime>
  <Words>687</Words>
  <Application>Microsoft Office PowerPoint</Application>
  <PresentationFormat>On-screen Show (4:3)</PresentationFormat>
  <Paragraphs>227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msgothic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Pathway Analysis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Momin,Amin A</dc:creator>
  <cp:lastModifiedBy>Momin,Amin A</cp:lastModifiedBy>
  <cp:revision>103</cp:revision>
  <cp:lastPrinted>2012-12-03T21:00:10Z</cp:lastPrinted>
  <dcterms:created xsi:type="dcterms:W3CDTF">2012-11-27T03:09:51Z</dcterms:created>
  <dcterms:modified xsi:type="dcterms:W3CDTF">2016-12-05T23:36:01Z</dcterms:modified>
</cp:coreProperties>
</file>